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1" r:id="rId2"/>
    <p:sldId id="302" r:id="rId3"/>
    <p:sldId id="303" r:id="rId4"/>
    <p:sldId id="304" r:id="rId5"/>
    <p:sldId id="308" r:id="rId6"/>
    <p:sldId id="309" r:id="rId7"/>
    <p:sldId id="310" r:id="rId8"/>
    <p:sldId id="311" r:id="rId9"/>
    <p:sldId id="319" r:id="rId10"/>
    <p:sldId id="312" r:id="rId11"/>
    <p:sldId id="323" r:id="rId12"/>
    <p:sldId id="313" r:id="rId13"/>
    <p:sldId id="314" r:id="rId14"/>
    <p:sldId id="315" r:id="rId15"/>
    <p:sldId id="320" r:id="rId16"/>
    <p:sldId id="316" r:id="rId17"/>
    <p:sldId id="322" r:id="rId18"/>
    <p:sldId id="317" r:id="rId19"/>
    <p:sldId id="321" r:id="rId20"/>
    <p:sldId id="307" r:id="rId21"/>
    <p:sldId id="306" r:id="rId22"/>
    <p:sldId id="318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9C879"/>
    <a:srgbClr val="4E83B9"/>
    <a:srgbClr val="D964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8" y="10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61263-2342-4B6E-899B-61968FC1AFCD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00967-69C7-4BC5-A4B0-741E6AA59BB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40450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977A75-5184-48B9-ADDE-D9A91040A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F0FCEE2-BC9F-4E16-9D4D-5A114D5B3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997B9C-6773-46E7-9BC9-E69D0D79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E8392-9BFD-4B9B-8EDE-7F792CD5AC3C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71FD2E-16C4-4E66-8CD1-54E133BD5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1062FB-8EBA-4FBA-89AD-FC5CE51C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8C12-8D10-420F-A74C-201ABF85DC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1042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D76C3A-4BAF-4E35-82E8-90E43F0BA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C34881-D6AC-406D-BA23-F6A52BA71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3C7FA4B-4D5D-488A-A006-8F3DC4539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E8392-9BFD-4B9B-8EDE-7F792CD5AC3C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69E3D7-98D0-4DB6-9896-66C67560B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A6E874-8118-459F-94E0-62ACC10E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8C12-8D10-420F-A74C-201ABF85DC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3928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B22BEC-4E21-4686-BDA6-BD4456719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9CA930D-DD28-4D6F-8701-FE9EFA719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641FDB-E725-4FC5-9F3E-BE5C3528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E8392-9BFD-4B9B-8EDE-7F792CD5AC3C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872374-5FE4-403F-983A-3FA768E5E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991809E-2B5C-436F-88D7-5D4E307FA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8C12-8D10-420F-A74C-201ABF85DC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69723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0B8B11-0554-4794-A96F-BB5654AD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3DE0C9-B0D1-460C-AD5B-7FBD33F8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7C226B8-D184-45A0-8468-953504F49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228C8A0-77EE-470C-ACBA-03D872A17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E8392-9BFD-4B9B-8EDE-7F792CD5AC3C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CC1D181-2FFB-4C63-AC4D-A7793FC03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E5EFC77-EA71-464B-AF82-5824BDBEA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8C12-8D10-420F-A74C-201ABF85DC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9718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33A903-3A37-428F-966A-F40FEF319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2B7C0C5-ECF8-4926-85E9-2A0B50ADF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CC0ADC-0FB7-427E-BB34-271148C663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1125A03-499C-4507-ABFB-A2E7932A9E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AA92B9D-6351-4BE4-91DD-3B8D11F70B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72B94DE-FA30-419E-9D60-7C44B042B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E8392-9BFD-4B9B-8EDE-7F792CD5AC3C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C09141E-CF5F-4373-8F68-4789BC13D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79A9216-4B5E-4E62-9F31-2C81C7D77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8C12-8D10-420F-A74C-201ABF85DC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17730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42318D-1067-4950-A720-D5ED5B829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8D15463-B47F-4DD6-AE6A-E23900060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E8392-9BFD-4B9B-8EDE-7F792CD5AC3C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21A3F8-1EEE-45C1-9E3F-4664F03D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87E39F-F9F2-4E34-A0A5-99DF9AEFF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8C12-8D10-420F-A74C-201ABF85DC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8003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3FB4CE2-86FC-4918-9E90-0AD15364C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E8392-9BFD-4B9B-8EDE-7F792CD5AC3C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8A2DF16-F49F-4EB4-BF7D-7A94BDC2C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1632B5-2CD7-4BDD-B9C4-5D5698ECE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8C12-8D10-420F-A74C-201ABF85DC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6101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C7EC39-EF7D-4B8C-BCF0-D347B6A0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9DC2AC-5F83-472F-A594-35F796DA9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184E05A-EBB8-4149-A06F-E57B5CF13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B873F8-D75D-4835-80B0-95233A4DD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E8392-9BFD-4B9B-8EDE-7F792CD5AC3C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E7E68B7-20A0-4130-A3B2-C692A3F08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75A4A48-E1D5-4AF9-9A89-2E802E1CB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8C12-8D10-420F-A74C-201ABF85DC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712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D04069-7822-43A0-967C-D64A141B6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FE361A8-09E2-4157-88F9-91B17B48A5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84D4840-59B5-4704-BF9E-3C9D019ABE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6C40C1-FBF9-4F19-A0B3-E99CF41DA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E8392-9BFD-4B9B-8EDE-7F792CD5AC3C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4C22A9E-73EB-4291-8D47-86F4F7DB2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66572F9-5CBE-4E6F-B0A8-56012BB78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8C12-8D10-420F-A74C-201ABF85DC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3058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D3189C-3BD7-405D-AB64-DA4D94298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4FC65BE-1987-4FF3-ACC9-EBB1E956AB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28FAA3E-1C1A-4C9E-AC02-7439CD543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E8392-9BFD-4B9B-8EDE-7F792CD5AC3C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A7EA3D-7ED5-42A6-B730-97FDF4C42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CB12F48-FD3B-4E02-85EA-30F79ABF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8C12-8D10-420F-A74C-201ABF85DC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4384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BDE301C-E34D-4D61-B8CF-72D31F586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57FDF67-C9FA-4398-B21E-65C63B99D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5519AD-6FE7-4138-9B30-AD0F58087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E8392-9BFD-4B9B-8EDE-7F792CD5AC3C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5067F1-ED62-495D-9BD0-64A26665E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FAB4A6-68CF-4F5A-B2DD-17B5987DA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98C12-8D10-420F-A74C-201ABF85DC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919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42565" y="3754944"/>
            <a:ext cx="8578432" cy="979551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lnSpc>
                <a:spcPts val="3809"/>
              </a:lnSpc>
              <a:defRPr sz="3265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42565" y="4832450"/>
            <a:ext cx="8578432" cy="979551"/>
          </a:xfrm>
          <a:prstGeom prst="rect">
            <a:avLst/>
          </a:prstGeom>
        </p:spPr>
        <p:txBody>
          <a:bodyPr lIns="104306" tIns="52153" rIns="104306" bIns="52153"/>
          <a:lstStyle>
            <a:lvl1pPr marL="0" indent="0" algn="ctr">
              <a:lnSpc>
                <a:spcPts val="1995"/>
              </a:lnSpc>
              <a:buNone/>
              <a:defRPr sz="1633" b="1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73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6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9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2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5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8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1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4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AT" dirty="0"/>
          </a:p>
        </p:txBody>
      </p:sp>
      <p:sp>
        <p:nvSpPr>
          <p:cNvPr id="12" name="Bildplatzhalter 11"/>
          <p:cNvSpPr>
            <a:spLocks noGrp="1"/>
          </p:cNvSpPr>
          <p:nvPr>
            <p:ph type="pic" sz="quarter" idx="10"/>
          </p:nvPr>
        </p:nvSpPr>
        <p:spPr>
          <a:xfrm>
            <a:off x="7634394" y="1175461"/>
            <a:ext cx="4186603" cy="24162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AT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1"/>
          </p:nvPr>
        </p:nvSpPr>
        <p:spPr>
          <a:xfrm>
            <a:off x="820903" y="2612135"/>
            <a:ext cx="6608266" cy="979551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2"/>
          </p:nvPr>
        </p:nvSpPr>
        <p:spPr>
          <a:xfrm>
            <a:off x="820903" y="3591686"/>
            <a:ext cx="2134347" cy="620382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AT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DD21119-8A71-42E8-8F34-A6C4D5B7E6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7441" y="130772"/>
            <a:ext cx="5604830" cy="222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8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E465138-075D-42FA-854D-0611F3F8A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2860CE0-C357-4D85-904C-8829C77A6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4AAFE4-B172-43CD-97EB-7FB43282B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E8392-9BFD-4B9B-8EDE-7F792CD5AC3C}" type="datetimeFigureOut">
              <a:rPr lang="de-AT" smtClean="0"/>
              <a:t>16.03.2020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DA83A0-7850-4CAD-92F3-685B7840E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C4517A0-27F3-494C-8948-CDF076E7F2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98C12-8D10-420F-A74C-201ABF85DC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28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mp"/><Relationship Id="rId5" Type="http://schemas.openxmlformats.org/officeDocument/2006/relationships/image" Target="../media/image5.tmp"/><Relationship Id="rId4" Type="http://schemas.openxmlformats.org/officeDocument/2006/relationships/image" Target="../media/image4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tm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tm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tmp"/><Relationship Id="rId4" Type="http://schemas.openxmlformats.org/officeDocument/2006/relationships/image" Target="../media/image12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5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3.jfif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8">
            <a:extLst>
              <a:ext uri="{FF2B5EF4-FFF2-40B4-BE49-F238E27FC236}">
                <a16:creationId xmlns:a16="http://schemas.microsoft.com/office/drawing/2014/main" id="{7905BA41-EE6E-4F80-8636-447F22DD7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A4F3BF0-EF79-4A94-A33F-21D53F0E1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8465" y="3298722"/>
            <a:ext cx="8495070" cy="17844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Willkommen</a:t>
            </a: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zum</a:t>
            </a: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Lbase</a:t>
            </a: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Onboarding</a:t>
            </a:r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A882E1C5-59F1-4248-BF0F-0E749AEBE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8465" y="5258851"/>
            <a:ext cx="8495070" cy="90400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By Super User TMS</a:t>
            </a:r>
          </a:p>
          <a:p>
            <a:pPr>
              <a:lnSpc>
                <a:spcPct val="90000"/>
              </a:lnSpc>
            </a:pPr>
            <a:r>
              <a:rPr lang="en-US" sz="24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Schnittstellen</a:t>
            </a: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und F&amp;E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D7549B2-EE05-4558-8C64-AC46755F2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25914" y="889251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76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DEEA66F3-37E3-499E-9B27-D3419A3042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5331619" y="1521332"/>
            <a:ext cx="1523268" cy="87601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5C6F567-E602-428E-86DF-C2B2AD14B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39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D4103316-C238-4F2E-B5AB-8A75351D1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Themen</a:t>
            </a:r>
          </a:p>
        </p:txBody>
      </p:sp>
      <p:sp>
        <p:nvSpPr>
          <p:cNvPr id="50" name="Inhaltsplatzhalter 12">
            <a:extLst>
              <a:ext uri="{FF2B5EF4-FFF2-40B4-BE49-F238E27FC236}">
                <a16:creationId xmlns:a16="http://schemas.microsoft.com/office/drawing/2014/main" id="{6FA2AD53-2CB5-485A-B5F1-6C34B7A48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390" y="2070147"/>
            <a:ext cx="2782428" cy="4101736"/>
          </a:xfrm>
        </p:spPr>
        <p:txBody>
          <a:bodyPr anchor="ctr">
            <a:normAutofit fontScale="92500" lnSpcReduction="20000"/>
          </a:bodyPr>
          <a:lstStyle/>
          <a:p>
            <a:r>
              <a:rPr lang="de-AT" sz="1400" dirty="0"/>
              <a:t>Was ist </a:t>
            </a:r>
            <a:r>
              <a:rPr lang="de-AT" sz="1400" dirty="0" err="1"/>
              <a:t>Lbase</a:t>
            </a:r>
            <a:r>
              <a:rPr lang="de-AT" sz="1400" dirty="0"/>
              <a:t>?</a:t>
            </a:r>
          </a:p>
          <a:p>
            <a:r>
              <a:rPr lang="de-AT" sz="1400" dirty="0"/>
              <a:t>Verschiedene Clients</a:t>
            </a:r>
          </a:p>
          <a:p>
            <a:r>
              <a:rPr lang="de-AT" sz="1400" dirty="0"/>
              <a:t>Datenbanken</a:t>
            </a:r>
          </a:p>
          <a:p>
            <a:r>
              <a:rPr lang="de-AT" sz="1400" dirty="0"/>
              <a:t>Login</a:t>
            </a:r>
          </a:p>
          <a:p>
            <a:r>
              <a:rPr lang="de-AT" sz="1400" dirty="0"/>
              <a:t>Maskenprinzip</a:t>
            </a:r>
          </a:p>
          <a:p>
            <a:r>
              <a:rPr lang="de-AT" sz="1400" dirty="0"/>
              <a:t>Erklärung Auswahlmasken</a:t>
            </a:r>
          </a:p>
          <a:p>
            <a:r>
              <a:rPr lang="de-AT" sz="1400" dirty="0"/>
              <a:t>Erklärung Übersichtsmasken</a:t>
            </a:r>
          </a:p>
          <a:p>
            <a:r>
              <a:rPr lang="de-AT" sz="1400" dirty="0"/>
              <a:t>Erklärung Objektmasken</a:t>
            </a:r>
          </a:p>
          <a:p>
            <a:r>
              <a:rPr lang="de-AT" sz="1400" dirty="0"/>
              <a:t>Exportieren von Daten</a:t>
            </a:r>
          </a:p>
          <a:p>
            <a:r>
              <a:rPr lang="de-AT" sz="1400" dirty="0"/>
              <a:t>Erklärung Sendungen</a:t>
            </a:r>
          </a:p>
          <a:p>
            <a:r>
              <a:rPr lang="de-AT" sz="1400" dirty="0"/>
              <a:t>Erklärung Fahrten</a:t>
            </a:r>
          </a:p>
          <a:p>
            <a:r>
              <a:rPr lang="de-AT" sz="1400" dirty="0"/>
              <a:t>Zeitenprinzip</a:t>
            </a:r>
          </a:p>
          <a:p>
            <a:r>
              <a:rPr lang="de-AT" sz="1400" dirty="0"/>
              <a:t>Tickets bei </a:t>
            </a:r>
            <a:r>
              <a:rPr lang="de-AT" sz="1400" dirty="0" err="1"/>
              <a:t>Lbase</a:t>
            </a:r>
            <a:r>
              <a:rPr lang="de-AT" sz="1400" dirty="0"/>
              <a:t>-Problemen</a:t>
            </a:r>
          </a:p>
          <a:p>
            <a:r>
              <a:rPr lang="de-AT" sz="1400" dirty="0"/>
              <a:t>Wichtige Zusatzinformationen</a:t>
            </a:r>
          </a:p>
          <a:p>
            <a:r>
              <a:rPr lang="de-AT" sz="1400" dirty="0"/>
              <a:t>Super User TMS</a:t>
            </a:r>
          </a:p>
          <a:p>
            <a:endParaRPr lang="de-AT" sz="1200" dirty="0"/>
          </a:p>
          <a:p>
            <a:endParaRPr lang="de-AT" sz="1200" dirty="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E060ADAB-ED49-4B0F-9971-BA7BD6FDE6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6890C4B-8E8F-467E-B0D4-DC392FD3D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2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EFC19D9-4DB1-40E3-A6EB-8F98D72D8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/>
              <a:t>Was ist Lbase ?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0EE01566-D3B4-48AD-A5BD-5E842B1F1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r>
              <a:rPr lang="de-AT" sz="2400" dirty="0" err="1"/>
              <a:t>Lbase</a:t>
            </a:r>
            <a:r>
              <a:rPr lang="de-AT" sz="2400" dirty="0"/>
              <a:t> als ‘‘Komplettlösung‘‘ für alle Verkehrsträger</a:t>
            </a:r>
          </a:p>
          <a:p>
            <a:r>
              <a:rPr lang="de-AT" sz="2400" dirty="0"/>
              <a:t>Prozesse von Auftragseingang (Schnittstellen), Auftragsabwicklung und Disposition über die Transportdurchführung und Abrechnung bis hin zu Auswertungen</a:t>
            </a:r>
          </a:p>
          <a:p>
            <a:r>
              <a:rPr lang="de-AT" sz="2400" dirty="0"/>
              <a:t>Arbeitet mit </a:t>
            </a:r>
            <a:r>
              <a:rPr lang="de-AT" sz="2400" dirty="0" err="1"/>
              <a:t>LA´s</a:t>
            </a:r>
            <a:r>
              <a:rPr lang="de-AT" sz="2400" dirty="0"/>
              <a:t> (Leistungsanforderungen) und Statusübergängen</a:t>
            </a:r>
          </a:p>
          <a:p>
            <a:endParaRPr lang="de-AT" sz="2400" dirty="0"/>
          </a:p>
          <a:p>
            <a:endParaRPr lang="de-AT" sz="2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5F4C20F1-F8AE-4EDB-85B4-D1494A1708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87B7DF2-592A-46C1-B4F9-E98586718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68792"/>
      </p:ext>
    </p:extLst>
  </p:cSld>
  <p:clrMapOvr>
    <a:masterClrMapping/>
  </p:clrMapOvr>
  <p:transition spd="med">
    <p:pull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Verschiedene Clients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5019" y="2189329"/>
            <a:ext cx="6467867" cy="3450613"/>
          </a:xfrm>
        </p:spPr>
        <p:txBody>
          <a:bodyPr anchor="ctr">
            <a:normAutofit/>
          </a:bodyPr>
          <a:lstStyle/>
          <a:p>
            <a:r>
              <a:rPr lang="de-AT" sz="2400" dirty="0" err="1"/>
              <a:t>Lbase</a:t>
            </a:r>
            <a:r>
              <a:rPr lang="de-AT" sz="2400" dirty="0"/>
              <a:t> TMS (</a:t>
            </a:r>
            <a:r>
              <a:rPr lang="de-AT" sz="2400" dirty="0">
                <a:solidFill>
                  <a:srgbClr val="4E83B9"/>
                </a:solidFill>
              </a:rPr>
              <a:t>blau</a:t>
            </a:r>
            <a:r>
              <a:rPr lang="de-AT" sz="2400" dirty="0"/>
              <a:t>)</a:t>
            </a:r>
          </a:p>
          <a:p>
            <a:pPr lvl="1"/>
            <a:r>
              <a:rPr lang="de-AT" sz="2000" dirty="0"/>
              <a:t>Transport Management System</a:t>
            </a:r>
          </a:p>
          <a:p>
            <a:pPr marL="457200" lvl="1" indent="0">
              <a:buNone/>
            </a:pPr>
            <a:endParaRPr lang="de-AT" sz="2000" dirty="0"/>
          </a:p>
          <a:p>
            <a:r>
              <a:rPr lang="de-AT" sz="2400" dirty="0" err="1"/>
              <a:t>Lbase</a:t>
            </a:r>
            <a:r>
              <a:rPr lang="de-AT" sz="2400" dirty="0"/>
              <a:t> MD (</a:t>
            </a:r>
            <a:r>
              <a:rPr lang="de-AT" sz="2400" dirty="0">
                <a:solidFill>
                  <a:srgbClr val="F9C879"/>
                </a:solidFill>
              </a:rPr>
              <a:t>gelb</a:t>
            </a:r>
            <a:r>
              <a:rPr lang="de-AT" sz="2400" dirty="0"/>
              <a:t>)</a:t>
            </a:r>
          </a:p>
          <a:p>
            <a:pPr lvl="1"/>
            <a:r>
              <a:rPr lang="de-AT" sz="2000" dirty="0" err="1"/>
              <a:t>Masterdata</a:t>
            </a:r>
            <a:r>
              <a:rPr lang="de-AT" sz="2000" dirty="0"/>
              <a:t> / Stammdaten</a:t>
            </a:r>
          </a:p>
          <a:p>
            <a:pPr marL="457200" lvl="1" indent="0">
              <a:buNone/>
            </a:pPr>
            <a:endParaRPr lang="de-AT" sz="2000" dirty="0"/>
          </a:p>
          <a:p>
            <a:r>
              <a:rPr lang="de-AT" sz="2400" dirty="0" err="1"/>
              <a:t>Lbase</a:t>
            </a:r>
            <a:r>
              <a:rPr lang="de-AT" sz="2400" dirty="0"/>
              <a:t> WMS (</a:t>
            </a:r>
            <a:r>
              <a:rPr lang="de-AT" sz="2400" dirty="0">
                <a:solidFill>
                  <a:srgbClr val="D96445"/>
                </a:solidFill>
              </a:rPr>
              <a:t>orange</a:t>
            </a:r>
            <a:r>
              <a:rPr lang="de-AT" sz="2400" dirty="0"/>
              <a:t>)</a:t>
            </a:r>
            <a:endParaRPr lang="de-AT" sz="1600" dirty="0"/>
          </a:p>
          <a:p>
            <a:pPr lvl="1"/>
            <a:r>
              <a:rPr lang="de-AT" sz="2000" dirty="0"/>
              <a:t>Warehouse Management System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  <p:pic>
        <p:nvPicPr>
          <p:cNvPr id="13" name="Grafik 12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41BEF4E0-7DB2-4D66-8B6F-79012BC10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34" y="4412825"/>
            <a:ext cx="1040942" cy="1163406"/>
          </a:xfrm>
          <a:prstGeom prst="rect">
            <a:avLst/>
          </a:prstGeom>
        </p:spPr>
      </p:pic>
      <p:pic>
        <p:nvPicPr>
          <p:cNvPr id="15" name="Grafik 14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4E3BF398-1F65-4609-B482-024563A360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34" y="1988627"/>
            <a:ext cx="1040942" cy="1124218"/>
          </a:xfrm>
          <a:prstGeom prst="rect">
            <a:avLst/>
          </a:prstGeom>
        </p:spPr>
      </p:pic>
      <p:pic>
        <p:nvPicPr>
          <p:cNvPr id="18" name="Grafik 17" descr="Ein Bild, das Zeichnung, Teller enthält.&#10;&#10;Automatisch generierte Beschreibung">
            <a:extLst>
              <a:ext uri="{FF2B5EF4-FFF2-40B4-BE49-F238E27FC236}">
                <a16:creationId xmlns:a16="http://schemas.microsoft.com/office/drawing/2014/main" id="{B0E56D35-7349-4A8A-A4DE-270B2262B1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17" y="3189255"/>
            <a:ext cx="1040941" cy="114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06451"/>
      </p:ext>
    </p:extLst>
  </p:cSld>
  <p:clrMapOvr>
    <a:masterClrMapping/>
  </p:clrMapOvr>
  <p:transition spd="med">
    <p:pull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Datenbanken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r>
              <a:rPr lang="de-AT" sz="2400" dirty="0"/>
              <a:t>PROD (Produktiv)</a:t>
            </a:r>
          </a:p>
          <a:p>
            <a:pPr lvl="1"/>
            <a:r>
              <a:rPr lang="de-AT" sz="2000" dirty="0"/>
              <a:t>Tägliches Arbeiten</a:t>
            </a:r>
          </a:p>
          <a:p>
            <a:pPr lvl="1"/>
            <a:r>
              <a:rPr lang="de-AT" sz="2000" dirty="0"/>
              <a:t>Module, Tabellen oder Aufträge die hier erfasst werden sind "Live"</a:t>
            </a:r>
          </a:p>
          <a:p>
            <a:r>
              <a:rPr lang="de-AT" sz="2400" dirty="0"/>
              <a:t>TEST (Test)</a:t>
            </a:r>
          </a:p>
          <a:p>
            <a:pPr lvl="1"/>
            <a:r>
              <a:rPr lang="de-AT" sz="2000" dirty="0"/>
              <a:t>Test und Übung für User für Arbeitsabläufe oder neu entwickelten Modulen</a:t>
            </a:r>
          </a:p>
          <a:p>
            <a:r>
              <a:rPr lang="de-AT" sz="2400" dirty="0"/>
              <a:t>DEV (Development)</a:t>
            </a:r>
          </a:p>
          <a:p>
            <a:pPr lvl="1"/>
            <a:r>
              <a:rPr lang="de-AT" sz="2000" dirty="0"/>
              <a:t>Entwicklungsdatenbank (Intern + </a:t>
            </a:r>
            <a:r>
              <a:rPr lang="de-AT" sz="2000" dirty="0" err="1"/>
              <a:t>Lbase</a:t>
            </a:r>
            <a:r>
              <a:rPr lang="de-AT" sz="2000" dirty="0"/>
              <a:t>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55752"/>
      </p:ext>
    </p:extLst>
  </p:cSld>
  <p:clrMapOvr>
    <a:masterClrMapping/>
  </p:clrMapOvr>
  <p:transition spd="med">
    <p:pull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Login</a:t>
            </a:r>
          </a:p>
        </p:txBody>
      </p:sp>
      <p:pic>
        <p:nvPicPr>
          <p:cNvPr id="5" name="Inhaltsplatzhalter 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9C6B8800-4532-4BA3-970C-9603157D5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428" y="2747866"/>
            <a:ext cx="2590451" cy="2238275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  <p:pic>
        <p:nvPicPr>
          <p:cNvPr id="7" name="Grafik 6" descr="Ein Bild, das Screenshot, Telefon enthält.&#10;&#10;Automatisch generierte Beschreibung">
            <a:extLst>
              <a:ext uri="{FF2B5EF4-FFF2-40B4-BE49-F238E27FC236}">
                <a16:creationId xmlns:a16="http://schemas.microsoft.com/office/drawing/2014/main" id="{606D6B7C-BBC1-46D6-A2FB-5B447C0D9C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638" y="2001848"/>
            <a:ext cx="2871634" cy="3730309"/>
          </a:xfrm>
          <a:prstGeom prst="rect">
            <a:avLst/>
          </a:prstGeom>
        </p:spPr>
      </p:pic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8263E4DB-0A25-40EA-9C6C-04D7AF8AAE64}"/>
              </a:ext>
            </a:extLst>
          </p:cNvPr>
          <p:cNvSpPr/>
          <p:nvPr/>
        </p:nvSpPr>
        <p:spPr>
          <a:xfrm>
            <a:off x="3758209" y="3543153"/>
            <a:ext cx="1099165" cy="647702"/>
          </a:xfrm>
          <a:prstGeom prst="rightArrow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9808602"/>
      </p:ext>
    </p:extLst>
  </p:cSld>
  <p:clrMapOvr>
    <a:masterClrMapping/>
  </p:clrMapOvr>
  <p:transition spd="med">
    <p:pull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Maskenprinzip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r>
              <a:rPr lang="de-AT" sz="2400" dirty="0"/>
              <a:t>Formular ähnliche Fenster</a:t>
            </a:r>
          </a:p>
          <a:p>
            <a:r>
              <a:rPr lang="de-AT" sz="2400" dirty="0"/>
              <a:t>In diesen kann man:</a:t>
            </a:r>
          </a:p>
          <a:p>
            <a:pPr lvl="1"/>
            <a:r>
              <a:rPr lang="de-AT" sz="2000" dirty="0"/>
              <a:t>Auswahlmasken</a:t>
            </a:r>
          </a:p>
          <a:p>
            <a:pPr lvl="1"/>
            <a:r>
              <a:rPr lang="de-AT" sz="2000" dirty="0"/>
              <a:t>Übersichtsmasken</a:t>
            </a:r>
          </a:p>
          <a:p>
            <a:pPr lvl="1"/>
            <a:r>
              <a:rPr lang="de-AT" sz="2000" dirty="0"/>
              <a:t>Objektmasken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35781"/>
      </p:ext>
    </p:extLst>
  </p:cSld>
  <p:clrMapOvr>
    <a:masterClrMapping/>
  </p:clrMapOvr>
  <p:transition spd="med">
    <p:pull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Erklärung Auswahlmasken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153" y="975782"/>
            <a:ext cx="6467867" cy="3450613"/>
          </a:xfrm>
        </p:spPr>
        <p:txBody>
          <a:bodyPr anchor="ctr">
            <a:normAutofit/>
          </a:bodyPr>
          <a:lstStyle/>
          <a:p>
            <a:r>
              <a:rPr lang="de-AT" sz="2400" dirty="0"/>
              <a:t>Filter können gesetzt werden</a:t>
            </a:r>
          </a:p>
          <a:p>
            <a:r>
              <a:rPr lang="de-AT" sz="2400" dirty="0"/>
              <a:t>Filter können gespeichert werden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  <p:pic>
        <p:nvPicPr>
          <p:cNvPr id="1026" name="Picture 2" descr="Computergenerierter Alternativtext:&#10;Filterbezeichnung: &#10;Arbeitsgruppe: &#10;Benutzer: &#10;Filter &#10;Schulung Steffen (schse) &#10;AG IT Application EDI &#10;Steffen Schönfeld &#10;nur manuell auswählbar &#10;C) Vorschlag in der Auswahlmaske &#10;C) Auswahlmaske überspringen bei Aufruf aus MOI-Hauptfenster &#10;C) Cockpitfilter &#10;C) Cockpitfilter mit angemeldeter Arbeitsgruppe ausführen &#10;C) Cockpitfilter mit angemeldeter Abteilung ausführen &#10;C) Cockpitfilter mit angemeldeter Niederlassung ausführen &#10;C) Cockpitfilter mit angemeldeter Firma ausführen &#10;Werte in Datumsfelder absolut abspeichern &#10;Änderungsdatum: 20 122019 &#10;OK &#10;Benutzer: &#10;Benutzer: &#10;e Hilfe &#10;schse &#10;Löschen &#10;Suchen &#10;XAbbrechen ">
            <a:extLst>
              <a:ext uri="{FF2B5EF4-FFF2-40B4-BE49-F238E27FC236}">
                <a16:creationId xmlns:a16="http://schemas.microsoft.com/office/drawing/2014/main" id="{F0ECD1B2-71DC-4DAD-91CF-6446E9027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220" y="3506283"/>
            <a:ext cx="3031090" cy="315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033DEDF6-85A4-452B-AF09-53418F4E41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40" y="3506283"/>
            <a:ext cx="4073474" cy="3158503"/>
          </a:xfrm>
          <a:prstGeom prst="rect">
            <a:avLst/>
          </a:prstGeom>
        </p:spPr>
      </p:pic>
      <p:pic>
        <p:nvPicPr>
          <p:cNvPr id="7" name="Grafik 6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5D2E586-089F-4FCD-BED7-DD45A48E80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8958" y="6030888"/>
            <a:ext cx="832969" cy="827112"/>
          </a:xfrm>
          <a:prstGeom prst="rect">
            <a:avLst/>
          </a:prstGeom>
        </p:spPr>
      </p:pic>
      <p:sp>
        <p:nvSpPr>
          <p:cNvPr id="10" name="Sprechblase: rechteckig mit abgerundeten Ecken 9">
            <a:extLst>
              <a:ext uri="{FF2B5EF4-FFF2-40B4-BE49-F238E27FC236}">
                <a16:creationId xmlns:a16="http://schemas.microsoft.com/office/drawing/2014/main" id="{9FECC4B0-5022-48B7-BB61-BB37B98ECCC0}"/>
              </a:ext>
            </a:extLst>
          </p:cNvPr>
          <p:cNvSpPr/>
          <p:nvPr/>
        </p:nvSpPr>
        <p:spPr>
          <a:xfrm>
            <a:off x="1101443" y="4164554"/>
            <a:ext cx="2798064" cy="1466412"/>
          </a:xfrm>
          <a:prstGeom prst="wedgeRoundRectCallout">
            <a:avLst>
              <a:gd name="adj1" fmla="val -72467"/>
              <a:gd name="adj2" fmla="val 108644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Merke</a:t>
            </a:r>
          </a:p>
          <a:p>
            <a:pPr algn="ctr"/>
            <a:r>
              <a:rPr lang="de-AT">
                <a:solidFill>
                  <a:schemeClr val="tx1"/>
                </a:solidFill>
              </a:rPr>
              <a:t>Richtiges Filter ausfüllen </a:t>
            </a:r>
            <a:r>
              <a:rPr lang="de-AT" dirty="0">
                <a:solidFill>
                  <a:schemeClr val="tx1"/>
                </a:solidFill>
              </a:rPr>
              <a:t>erspart lange Ladezeiten und erhöht die Performance</a:t>
            </a:r>
          </a:p>
        </p:txBody>
      </p:sp>
    </p:spTree>
    <p:extLst>
      <p:ext uri="{BB962C8B-B14F-4D97-AF65-F5344CB8AC3E}">
        <p14:creationId xmlns:p14="http://schemas.microsoft.com/office/powerpoint/2010/main" val="379519520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47EBCEEA-92B1-40E1-B328-853601613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6" name="Inhaltsplatzhalter 1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46EAD7BD-3F12-4295-B7E0-8D7ADC6CFB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365124"/>
            <a:ext cx="8677275" cy="612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166567"/>
      </p:ext>
    </p:extLst>
  </p:cSld>
  <p:clrMapOvr>
    <a:masterClrMapping/>
  </p:clrMapOvr>
  <p:transition spd="med">
    <p:pull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Erklärung Übersichtsmasken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546" y="923051"/>
            <a:ext cx="6467867" cy="3450613"/>
          </a:xfrm>
        </p:spPr>
        <p:txBody>
          <a:bodyPr anchor="ctr">
            <a:normAutofit/>
          </a:bodyPr>
          <a:lstStyle/>
          <a:p>
            <a:r>
              <a:rPr lang="de-AT" sz="2400" dirty="0"/>
              <a:t>Bedingte Formatierung möglich</a:t>
            </a:r>
          </a:p>
          <a:p>
            <a:r>
              <a:rPr lang="de-AT" sz="2400" dirty="0"/>
              <a:t>Spalten ein- und ausblenden möglich</a:t>
            </a:r>
          </a:p>
          <a:p>
            <a:r>
              <a:rPr lang="de-AT" sz="2400" dirty="0"/>
              <a:t>Speichern von Sichten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  <p:pic>
        <p:nvPicPr>
          <p:cNvPr id="5" name="Grafik 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579B8279-170C-43E0-A3D4-E573EA9FE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91" y="3524047"/>
            <a:ext cx="4001688" cy="2890954"/>
          </a:xfrm>
          <a:prstGeom prst="rect">
            <a:avLst/>
          </a:prstGeom>
        </p:spPr>
      </p:pic>
      <p:pic>
        <p:nvPicPr>
          <p:cNvPr id="7" name="Grafik 6" descr="Ein Bild, das Screenshot, Computer enthält.&#10;&#10;Automatisch generierte Beschreibung">
            <a:extLst>
              <a:ext uri="{FF2B5EF4-FFF2-40B4-BE49-F238E27FC236}">
                <a16:creationId xmlns:a16="http://schemas.microsoft.com/office/drawing/2014/main" id="{6A8B0B22-7064-4491-8B67-4C7559027C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054" y="3524046"/>
            <a:ext cx="4001690" cy="2890955"/>
          </a:xfrm>
          <a:prstGeom prst="rect">
            <a:avLst/>
          </a:prstGeom>
        </p:spPr>
      </p:pic>
      <p:pic>
        <p:nvPicPr>
          <p:cNvPr id="12" name="Grafik 11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2D694062-060E-4B62-8BC7-A8F6B1BE4A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8958" y="6030888"/>
            <a:ext cx="832969" cy="827112"/>
          </a:xfrm>
          <a:prstGeom prst="rect">
            <a:avLst/>
          </a:prstGeom>
        </p:spPr>
      </p:pic>
      <p:sp>
        <p:nvSpPr>
          <p:cNvPr id="13" name="Sprechblase: rechteckig mit abgerundeten Ecken 12">
            <a:extLst>
              <a:ext uri="{FF2B5EF4-FFF2-40B4-BE49-F238E27FC236}">
                <a16:creationId xmlns:a16="http://schemas.microsoft.com/office/drawing/2014/main" id="{056C0D9D-29BF-4D61-9D3E-4F3F56349E35}"/>
              </a:ext>
            </a:extLst>
          </p:cNvPr>
          <p:cNvSpPr/>
          <p:nvPr/>
        </p:nvSpPr>
        <p:spPr>
          <a:xfrm>
            <a:off x="1101443" y="4164554"/>
            <a:ext cx="2798064" cy="1466412"/>
          </a:xfrm>
          <a:prstGeom prst="wedgeRoundRectCallout">
            <a:avLst>
              <a:gd name="adj1" fmla="val -72467"/>
              <a:gd name="adj2" fmla="val 108644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Merke</a:t>
            </a:r>
          </a:p>
          <a:p>
            <a:pPr algn="ctr"/>
            <a:r>
              <a:rPr lang="de-AT" dirty="0">
                <a:solidFill>
                  <a:schemeClr val="tx1"/>
                </a:solidFill>
              </a:rPr>
              <a:t>Setzen von Formatierungen entspannt die Augen und erhöht die Lesbarkeit</a:t>
            </a:r>
          </a:p>
        </p:txBody>
      </p:sp>
    </p:spTree>
    <p:extLst>
      <p:ext uri="{BB962C8B-B14F-4D97-AF65-F5344CB8AC3E}">
        <p14:creationId xmlns:p14="http://schemas.microsoft.com/office/powerpoint/2010/main" val="2804344331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endParaRPr lang="de-AT" dirty="0"/>
          </a:p>
        </p:txBody>
      </p:sp>
      <p:pic>
        <p:nvPicPr>
          <p:cNvPr id="11" name="Inhaltsplatzhalter 10" descr="Ein Bild, das Screenshot, Auto, Computer, Laptop enthält.&#10;&#10;Automatisch generierte Beschreibung">
            <a:extLst>
              <a:ext uri="{FF2B5EF4-FFF2-40B4-BE49-F238E27FC236}">
                <a16:creationId xmlns:a16="http://schemas.microsoft.com/office/drawing/2014/main" id="{ADD2F71F-DC8A-4965-92F1-D160CD8089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5" y="1183907"/>
            <a:ext cx="8857515" cy="4206240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629541"/>
      </p:ext>
    </p:extLst>
  </p:cSld>
  <p:clrMapOvr>
    <a:masterClrMapping/>
  </p:clrMapOvr>
  <p:transition spd="med">
    <p:pull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Erklärung Objektmasken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546" y="1048472"/>
            <a:ext cx="6467867" cy="3450613"/>
          </a:xfrm>
        </p:spPr>
        <p:txBody>
          <a:bodyPr anchor="ctr">
            <a:normAutofit/>
          </a:bodyPr>
          <a:lstStyle/>
          <a:p>
            <a:r>
              <a:rPr lang="de-AT" sz="2400" dirty="0"/>
              <a:t>Erfassung von Daten</a:t>
            </a:r>
          </a:p>
          <a:p>
            <a:r>
              <a:rPr lang="de-AT" sz="2400" dirty="0"/>
              <a:t>Details zu selektierten Datensätzen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  <p:pic>
        <p:nvPicPr>
          <p:cNvPr id="5" name="Grafik 4" descr="Ein Bild, das Screenshot, drinnen, Computer, Laptop enthält.&#10;&#10;Automatisch generierte Beschreibung">
            <a:extLst>
              <a:ext uri="{FF2B5EF4-FFF2-40B4-BE49-F238E27FC236}">
                <a16:creationId xmlns:a16="http://schemas.microsoft.com/office/drawing/2014/main" id="{7AB4D8DF-6BF6-4868-99BA-CF0B132CE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99" y="3308684"/>
            <a:ext cx="7577401" cy="3408212"/>
          </a:xfrm>
          <a:prstGeom prst="rect">
            <a:avLst/>
          </a:prstGeom>
        </p:spPr>
      </p:pic>
      <p:pic>
        <p:nvPicPr>
          <p:cNvPr id="10" name="Grafik 9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83970DA2-8B7F-49A9-B806-A54613B680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8958" y="6030888"/>
            <a:ext cx="832969" cy="827112"/>
          </a:xfrm>
          <a:prstGeom prst="rect">
            <a:avLst/>
          </a:prstGeom>
        </p:spPr>
      </p:pic>
      <p:sp>
        <p:nvSpPr>
          <p:cNvPr id="11" name="Sprechblase: rechteckig mit abgerundeten Ecken 10">
            <a:extLst>
              <a:ext uri="{FF2B5EF4-FFF2-40B4-BE49-F238E27FC236}">
                <a16:creationId xmlns:a16="http://schemas.microsoft.com/office/drawing/2014/main" id="{944CB3AD-BD35-442E-8B33-C242DEDC00B7}"/>
              </a:ext>
            </a:extLst>
          </p:cNvPr>
          <p:cNvSpPr/>
          <p:nvPr/>
        </p:nvSpPr>
        <p:spPr>
          <a:xfrm>
            <a:off x="1101443" y="4164554"/>
            <a:ext cx="2798064" cy="1466412"/>
          </a:xfrm>
          <a:prstGeom prst="wedgeRoundRectCallout">
            <a:avLst>
              <a:gd name="adj1" fmla="val -72467"/>
              <a:gd name="adj2" fmla="val 108644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Merke</a:t>
            </a:r>
          </a:p>
          <a:p>
            <a:pPr algn="ctr"/>
            <a:r>
              <a:rPr lang="de-AT" dirty="0">
                <a:solidFill>
                  <a:schemeClr val="tx1"/>
                </a:solidFill>
              </a:rPr>
              <a:t>In einigen Feldern können per Tastenkürzel (F5) hinterlegte Daten gesucht werden</a:t>
            </a:r>
          </a:p>
        </p:txBody>
      </p:sp>
    </p:spTree>
    <p:extLst>
      <p:ext uri="{BB962C8B-B14F-4D97-AF65-F5344CB8AC3E}">
        <p14:creationId xmlns:p14="http://schemas.microsoft.com/office/powerpoint/2010/main" val="2538978143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Exportieren von Daten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922" y="1048472"/>
            <a:ext cx="6467867" cy="3450613"/>
          </a:xfrm>
        </p:spPr>
        <p:txBody>
          <a:bodyPr anchor="ctr">
            <a:normAutofit/>
          </a:bodyPr>
          <a:lstStyle/>
          <a:p>
            <a:r>
              <a:rPr lang="de-AT" sz="2400" dirty="0"/>
              <a:t>Aus Übersichtsmasken möglich</a:t>
            </a:r>
          </a:p>
          <a:p>
            <a:r>
              <a:rPr lang="de-AT" sz="2400" dirty="0"/>
              <a:t>Exportierbar als Excel, HTML-File und E-Mail</a:t>
            </a:r>
          </a:p>
          <a:p>
            <a:r>
              <a:rPr lang="de-AT" sz="2400" dirty="0"/>
              <a:t>Interessant für Auswertungszwecke</a:t>
            </a:r>
          </a:p>
          <a:p>
            <a:r>
              <a:rPr lang="de-AT" sz="2400" dirty="0"/>
              <a:t>Daten müssen vorher in Auswahlmaske definiert werden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A85E487-10BE-4579-B084-56C42C3DA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2097" y="3867004"/>
            <a:ext cx="3906555" cy="290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53787"/>
      </p:ext>
    </p:extLst>
  </p:cSld>
  <p:clrMapOvr>
    <a:masterClrMapping/>
  </p:clrMapOvr>
  <p:transition spd="med">
    <p:pull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Erklärung Sendungen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8" y="1454261"/>
            <a:ext cx="6467867" cy="3450613"/>
          </a:xfrm>
        </p:spPr>
        <p:txBody>
          <a:bodyPr anchor="ctr">
            <a:normAutofit/>
          </a:bodyPr>
          <a:lstStyle/>
          <a:p>
            <a:r>
              <a:rPr lang="de-AT" sz="2400" dirty="0"/>
              <a:t>Eindeutige und Einzigartige Nummer (SDGID)</a:t>
            </a:r>
          </a:p>
          <a:p>
            <a:r>
              <a:rPr lang="de-AT" sz="2400" dirty="0"/>
              <a:t>Adressblock und Planzeiten</a:t>
            </a:r>
          </a:p>
          <a:p>
            <a:r>
              <a:rPr lang="de-AT" sz="2400" dirty="0"/>
              <a:t>Sendungsbeschreibungszeilen</a:t>
            </a:r>
          </a:p>
          <a:p>
            <a:r>
              <a:rPr lang="de-AT" sz="2400" dirty="0"/>
              <a:t>Attribute auf Sendung und Sendungsbeschreibung</a:t>
            </a:r>
          </a:p>
          <a:p>
            <a:endParaRPr lang="de-AT" sz="2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  <p:pic>
        <p:nvPicPr>
          <p:cNvPr id="2050" name="Picture 2" descr="Computergenerierter Alternativtext:&#10;AG Road Iberien *schse* Sendungen &#10;Einzelsendung &#10;- ANZEIGE 80-31168-80-1 &#10;Org.einht.: &#10;Verkehr: &#10;Typ &#10;AUFG &#10;RECH &#10;ABS &#10;EMPF &#10;POR &#10;CARI &#10;CAR2 &#10;Bel-Text &#10;anti-Text &#10;Zusteller &#10;Auflagen &#10;Versich &#10;Colli: &#10;AG Road Ibehen @ &#10;Datum: &#10;Name 2 &#10;20122019 &#10;Tuck &#10;Nr /Matchcode &#10;109936 &#10;109936 &#10;10004 &#10;159612 &#10;175697 &#10;Name I &#10;Mack 8 Schühle AG &#10;Mack 8 Schühle AG &#10;Berger Logistik GmbH &#10;Hartmann Spedtion 8 &#10;Kein Portal / Keine 86 &#10;Straße 2 &#10;Staat &#10;Neue Straße 45 &#10;Neue Straße 45 &#10;Bahnhofplatz I &#10;Heinrich-Henz-Str &#10;Bahnhofplatz I &#10;Typ: &#10;Suchbegriff: &#10;Wörgl &#10;Otigheim &#10;Wörgl &#10;Referenz Nr &#10;ICH BIN EIN VORFÜHRER &#10;20 1220190900 &#10;24 1220190800 &#10;Datum bis &#10;20 1220190900 &#10;24 122019 1600 &#10;Max &#10;Frankatur: &#10;Auftrag Nr.: &#10;Zollbehandlung: &#10;Zollamt. Eintr.: &#10;a,'L Type: &#10;Wert: &#10;Stellplatz: &#10;Produkt: &#10;Lademitteltausch &#10;Zusammenfassung &#10;PI. Receipt: &#10;PI. Delivery: &#10;Status: &#10;welk Wörgl &#10;afasst &#10;Code des Werts &#10;Seite 2 &#10;@ Tagespreise &#10;Anlagen &#10;Transportversicherung. &#10;Grp. -Vorgaben &#10;Gruppenvater &#10;Gruppenkinder &#10;Lademittel &#10;LM-aewegungen &#10;Sendung stext &#10;Schulungsvodage von Steff (Lbase onbording) &#10;Anz V -An Inhalt &#10;31 EURO Wein &#10;Gewicht: &#10;at Gew &#10;Kubikmeter Lademeter GG &#10;24000 &#10;Lebensmittel Haftbar Temperatur Container-Nr C-TYP Freistellnr &#10;Plombe-Nr AltikeI-Nr MRN Nummer &#10;Bezeichnung des Werts &#10;Anderung auf Ahr-Zeilen Y ">
            <a:extLst>
              <a:ext uri="{FF2B5EF4-FFF2-40B4-BE49-F238E27FC236}">
                <a16:creationId xmlns:a16="http://schemas.microsoft.com/office/drawing/2014/main" id="{45AF4D23-AB3F-4BB2-BD15-CACA845A4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776" y="4028317"/>
            <a:ext cx="6055169" cy="275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4C6918F4-1299-4E1F-B63D-110F72069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8958" y="6030888"/>
            <a:ext cx="832969" cy="827112"/>
          </a:xfrm>
          <a:prstGeom prst="rect">
            <a:avLst/>
          </a:prstGeom>
        </p:spPr>
      </p:pic>
      <p:sp>
        <p:nvSpPr>
          <p:cNvPr id="11" name="Sprechblase: rechteckig mit abgerundeten Ecken 10">
            <a:extLst>
              <a:ext uri="{FF2B5EF4-FFF2-40B4-BE49-F238E27FC236}">
                <a16:creationId xmlns:a16="http://schemas.microsoft.com/office/drawing/2014/main" id="{5F1B2060-72C7-44B4-AE80-C9A3011891E7}"/>
              </a:ext>
            </a:extLst>
          </p:cNvPr>
          <p:cNvSpPr/>
          <p:nvPr/>
        </p:nvSpPr>
        <p:spPr>
          <a:xfrm>
            <a:off x="1175225" y="3216925"/>
            <a:ext cx="3650163" cy="2186814"/>
          </a:xfrm>
          <a:prstGeom prst="wedgeRoundRectCallout">
            <a:avLst>
              <a:gd name="adj1" fmla="val -69449"/>
              <a:gd name="adj2" fmla="val 99676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Merke</a:t>
            </a:r>
          </a:p>
          <a:p>
            <a:pPr algn="ctr"/>
            <a:r>
              <a:rPr lang="de-AT" dirty="0" err="1">
                <a:solidFill>
                  <a:schemeClr val="tx1"/>
                </a:solidFill>
              </a:rPr>
              <a:t>SDGID‘s</a:t>
            </a:r>
            <a:r>
              <a:rPr lang="de-AT" dirty="0">
                <a:solidFill>
                  <a:schemeClr val="tx1"/>
                </a:solidFill>
              </a:rPr>
              <a:t> haben immer dieses Format:</a:t>
            </a:r>
          </a:p>
          <a:p>
            <a:pPr algn="ctr"/>
            <a:r>
              <a:rPr lang="de-AT" dirty="0">
                <a:solidFill>
                  <a:schemeClr val="tx1"/>
                </a:solidFill>
              </a:rPr>
              <a:t>BL-123456-BL-1</a:t>
            </a:r>
          </a:p>
          <a:p>
            <a:pPr algn="ctr"/>
            <a:r>
              <a:rPr lang="de-AT" dirty="0">
                <a:solidFill>
                  <a:schemeClr val="tx1"/>
                </a:solidFill>
              </a:rPr>
              <a:t>Je nach Datenbank ändert sich das BL in ein BD (DEV) oder BT (TEST)</a:t>
            </a:r>
          </a:p>
        </p:txBody>
      </p:sp>
    </p:spTree>
    <p:extLst>
      <p:ext uri="{BB962C8B-B14F-4D97-AF65-F5344CB8AC3E}">
        <p14:creationId xmlns:p14="http://schemas.microsoft.com/office/powerpoint/2010/main" val="931048567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DD174B0-FAEE-45CF-88D9-FA8A2DCA5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E422516-0828-49EB-BA4C-0EFFAC945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5" name="Grafik 14" descr="Ein Bild, das Screenshot, drinnen, Computer, Laptop enthält.&#10;&#10;Automatisch generierte Beschreibung">
            <a:extLst>
              <a:ext uri="{FF2B5EF4-FFF2-40B4-BE49-F238E27FC236}">
                <a16:creationId xmlns:a16="http://schemas.microsoft.com/office/drawing/2014/main" id="{E3960B26-8B21-4897-A060-8489D5B734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19" y="681037"/>
            <a:ext cx="8534855" cy="565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40210"/>
      </p:ext>
    </p:extLst>
  </p:cSld>
  <p:clrMapOvr>
    <a:masterClrMapping/>
  </p:clrMapOvr>
  <p:transition spd="med">
    <p:pull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Erklärung Fahrten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8" y="1454261"/>
            <a:ext cx="6467867" cy="3450613"/>
          </a:xfrm>
        </p:spPr>
        <p:txBody>
          <a:bodyPr anchor="ctr">
            <a:normAutofit/>
          </a:bodyPr>
          <a:lstStyle/>
          <a:p>
            <a:r>
              <a:rPr lang="de-AT" sz="2400" dirty="0"/>
              <a:t>Eindeutige und Einzigartige Nummer (FARID)</a:t>
            </a:r>
          </a:p>
          <a:p>
            <a:r>
              <a:rPr lang="de-AT" sz="2400" dirty="0"/>
              <a:t>Typen (z.B.: Eigenfuhrpark, Partnerfuhrpark und Charter)</a:t>
            </a:r>
          </a:p>
          <a:p>
            <a:r>
              <a:rPr lang="de-AT" sz="2400" dirty="0"/>
              <a:t>Frachtführer</a:t>
            </a:r>
          </a:p>
          <a:p>
            <a:r>
              <a:rPr lang="de-AT" sz="2400" dirty="0"/>
              <a:t>Transportmittel</a:t>
            </a:r>
          </a:p>
          <a:p>
            <a:r>
              <a:rPr lang="de-AT" sz="2400" dirty="0"/>
              <a:t>Kennzeichen</a:t>
            </a:r>
          </a:p>
          <a:p>
            <a:r>
              <a:rPr lang="de-AT" sz="2400" dirty="0"/>
              <a:t>Zusatzattribute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  <p:pic>
        <p:nvPicPr>
          <p:cNvPr id="3074" name="Picture 2" descr="Computergenerierter Alternativtext:&#10;Fahrtbearbeitung - ANZEIGE 80-14777 &#10;Arbeitsgruppe: &#10;Fahrtbez.: &#10;Beginn: &#10;Ende: &#10;Frachtführer: &#10;Dispostelle: &#10;Zusatzattribute &#10;Verkehrsmittel I &#10;KU23SXI &#10;AG Road Ibehen &#10;Fahd für Onbon:iing &#10;2012201908:00 &#10;23122019 &#10;23 &#10;Berger Logistik GmbH. Wörg &#10;AG Road Iberien &#10;Disponent: &#10;Typ: &#10;Leerfahrt (Regiefahrtl &#10;Relation: &#10;Auftrag Nr.: &#10;Ladeauftrag: &#10;Hinweis für Palettenabtlg &#10;Betrag Tagespreis &#10;schse Steffen Schönfeld &#10;Eigenfuhrpark &#10;Leistungsdatum: &#10;Status: &#10;C:] Eingehende Ladung &#10;Ausgehende Ladung &#10;Sonstige Ladung &#10;80-14777 &#10;geplant &#10;Tagespreise &#10;Lademittel &#10;Cl Lademittelbewegung &#10;Ereignisse &#10;Autom Dispo &#10;VKM &#10;Fah Name. Ort &#10;Verkehrsmittel 2 &#10;KU826WV &#10;VKM 2 &#10;Von Von - Adr Von - Name. Ort &#10;Bis: Bis-Adr I Bis -Name.Ort &#10;Bis - Datum ">
            <a:extLst>
              <a:ext uri="{FF2B5EF4-FFF2-40B4-BE49-F238E27FC236}">
                <a16:creationId xmlns:a16="http://schemas.microsoft.com/office/drawing/2014/main" id="{D6390C28-1B59-427F-A49C-1A1DA467D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438" y="3100144"/>
            <a:ext cx="5109337" cy="313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232682E-EBB0-46B5-8AA3-90812AAA6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8958" y="6030888"/>
            <a:ext cx="832969" cy="827112"/>
          </a:xfrm>
          <a:prstGeom prst="rect">
            <a:avLst/>
          </a:prstGeom>
        </p:spPr>
      </p:pic>
      <p:sp>
        <p:nvSpPr>
          <p:cNvPr id="11" name="Sprechblase: rechteckig mit abgerundeten Ecken 10">
            <a:extLst>
              <a:ext uri="{FF2B5EF4-FFF2-40B4-BE49-F238E27FC236}">
                <a16:creationId xmlns:a16="http://schemas.microsoft.com/office/drawing/2014/main" id="{271B6552-AE5B-4F7A-A538-B79C6C80AA64}"/>
              </a:ext>
            </a:extLst>
          </p:cNvPr>
          <p:cNvSpPr/>
          <p:nvPr/>
        </p:nvSpPr>
        <p:spPr>
          <a:xfrm>
            <a:off x="1175225" y="3100144"/>
            <a:ext cx="3762535" cy="2303595"/>
          </a:xfrm>
          <a:prstGeom prst="wedgeRoundRectCallout">
            <a:avLst>
              <a:gd name="adj1" fmla="val -69412"/>
              <a:gd name="adj2" fmla="val 97293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Merke</a:t>
            </a:r>
          </a:p>
          <a:p>
            <a:pPr algn="ctr"/>
            <a:r>
              <a:rPr lang="de-AT" dirty="0" err="1">
                <a:solidFill>
                  <a:schemeClr val="tx1"/>
                </a:solidFill>
              </a:rPr>
              <a:t>FARID‘s</a:t>
            </a:r>
            <a:r>
              <a:rPr lang="de-AT" dirty="0">
                <a:solidFill>
                  <a:schemeClr val="tx1"/>
                </a:solidFill>
              </a:rPr>
              <a:t> haben immer dieses Format:</a:t>
            </a:r>
          </a:p>
          <a:p>
            <a:pPr algn="ctr"/>
            <a:r>
              <a:rPr lang="de-AT" dirty="0">
                <a:solidFill>
                  <a:schemeClr val="tx1"/>
                </a:solidFill>
              </a:rPr>
              <a:t>BL-123456</a:t>
            </a:r>
          </a:p>
          <a:p>
            <a:pPr algn="ctr"/>
            <a:r>
              <a:rPr lang="de-AT" dirty="0">
                <a:solidFill>
                  <a:schemeClr val="tx1"/>
                </a:solidFill>
              </a:rPr>
              <a:t>Je nach Datenbank ändert sich das BL in ein BD (DEV) oder BT (TEST)</a:t>
            </a:r>
          </a:p>
        </p:txBody>
      </p:sp>
    </p:spTree>
    <p:extLst>
      <p:ext uri="{BB962C8B-B14F-4D97-AF65-F5344CB8AC3E}">
        <p14:creationId xmlns:p14="http://schemas.microsoft.com/office/powerpoint/2010/main" val="1607745983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endParaRPr lang="de-AT" dirty="0"/>
          </a:p>
        </p:txBody>
      </p:sp>
      <p:pic>
        <p:nvPicPr>
          <p:cNvPr id="5" name="Inhaltsplatzhalter 4" descr="Ein Bild, das Screenshot, groß, Computer, weiß enthält.&#10;&#10;Automatisch generierte Beschreibung">
            <a:extLst>
              <a:ext uri="{FF2B5EF4-FFF2-40B4-BE49-F238E27FC236}">
                <a16:creationId xmlns:a16="http://schemas.microsoft.com/office/drawing/2014/main" id="{C56E3D40-78AF-46CF-A56C-477642EE45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70" y="822489"/>
            <a:ext cx="8536689" cy="5213022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008623"/>
      </p:ext>
    </p:extLst>
  </p:cSld>
  <p:clrMapOvr>
    <a:masterClrMapping/>
  </p:clrMapOvr>
  <p:transition spd="med">
    <p:pull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Zeitenprinzip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8" y="1454261"/>
            <a:ext cx="6467867" cy="3450613"/>
          </a:xfrm>
        </p:spPr>
        <p:txBody>
          <a:bodyPr anchor="ctr">
            <a:normAutofit/>
          </a:bodyPr>
          <a:lstStyle/>
          <a:p>
            <a:r>
              <a:rPr lang="de-AT" sz="2400" dirty="0"/>
              <a:t>Planzeiten</a:t>
            </a:r>
          </a:p>
          <a:p>
            <a:pPr lvl="1"/>
            <a:r>
              <a:rPr lang="de-AT" sz="2000" dirty="0"/>
              <a:t>Auf SDG erfasst</a:t>
            </a:r>
          </a:p>
          <a:p>
            <a:pPr lvl="1"/>
            <a:r>
              <a:rPr lang="de-AT" sz="2000" dirty="0"/>
              <a:t>Geplantes Datum und Zeit für z.B.: Beladung</a:t>
            </a:r>
          </a:p>
          <a:p>
            <a:r>
              <a:rPr lang="de-AT" sz="2400" dirty="0"/>
              <a:t>IST-Zeiten</a:t>
            </a:r>
          </a:p>
          <a:p>
            <a:pPr lvl="1"/>
            <a:r>
              <a:rPr lang="de-AT" sz="2000" dirty="0"/>
              <a:t>IST-Termine sind immer Stoppzeiten und werden auf der Fahrt festgehalten</a:t>
            </a:r>
          </a:p>
          <a:p>
            <a:pPr lvl="1"/>
            <a:r>
              <a:rPr lang="de-AT" sz="2000" dirty="0"/>
              <a:t>Tatsächliches Datum und Zeit bei z.B.: Beladung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  <p:pic>
        <p:nvPicPr>
          <p:cNvPr id="4098" name="Picture 2" descr="Computergenerierter Alternativtext:&#10;*schse* &#10;Plandatum Fahd &#10;Stopsortierung &#10;Stopp - Übersicht &#10;Stol Adresse &#10;1 54049 &#10;136619 &#10;156997 &#10;154049 &#10;Name &#10;Plandatum vot• &#10;La Jonquera ES-17700 La Jong 2122019 14:00 &#10;Ist Datum von &#10;Ist Datum &#10;Text &#10;Tätigkeit &#10;Beladen &#10;Entladen &#10;Entladen &#10;Strasse &#10;Chemin des Epir &#10;Ctrö 'vqanova a &#10;C/Nord. 3539- &#10;Sdg -Adress-Ref Lademttettausct Abhol-Fixtemin Zustell-Fixtemin &#10;Gedach AG &#10;CH-1257 La &#10;3 18:00 &#10;4 &#10;1 h122019 1300 &#10;2 122019 18:00 &#10;80-14771 &#10;80-14771 &#10;0-14771 &#10;80-14771 &#10;35-39- TESTTPVST Y &#10;TEST TPV STE Y &#10;Seme ESO&quot; 09 00 &#10;La Jonquera ES-17700 La Jonq1212201S 14 OO ">
            <a:extLst>
              <a:ext uri="{FF2B5EF4-FFF2-40B4-BE49-F238E27FC236}">
                <a16:creationId xmlns:a16="http://schemas.microsoft.com/office/drawing/2014/main" id="{E8E5840F-4884-4422-962A-E1F1058CC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00" y="4499084"/>
            <a:ext cx="8952452" cy="166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041404"/>
      </p:ext>
    </p:extLst>
  </p:cSld>
  <p:clrMapOvr>
    <a:masterClrMapping/>
  </p:clrMapOvr>
  <p:transition spd="med">
    <p:pull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Tickets bei </a:t>
            </a:r>
            <a:r>
              <a:rPr lang="de-AT" dirty="0" err="1"/>
              <a:t>Lbase</a:t>
            </a:r>
            <a:r>
              <a:rPr lang="de-AT" dirty="0"/>
              <a:t>-Problemen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8" y="2141697"/>
            <a:ext cx="6467867" cy="3450613"/>
          </a:xfrm>
        </p:spPr>
        <p:txBody>
          <a:bodyPr anchor="ctr">
            <a:normAutofit lnSpcReduction="10000"/>
          </a:bodyPr>
          <a:lstStyle/>
          <a:p>
            <a:r>
              <a:rPr lang="de-AT" sz="2400" dirty="0"/>
              <a:t>Grundsätzlich keiner Person zuweisen!</a:t>
            </a:r>
          </a:p>
          <a:p>
            <a:r>
              <a:rPr lang="de-AT" sz="2400" dirty="0"/>
              <a:t>Tickets für euren Bereich erstellen</a:t>
            </a:r>
          </a:p>
          <a:p>
            <a:r>
              <a:rPr lang="de-AT" sz="2400" dirty="0"/>
              <a:t>Ticket wird erst vom Key User bearbeitet</a:t>
            </a:r>
          </a:p>
          <a:p>
            <a:r>
              <a:rPr lang="de-AT" sz="2400" dirty="0"/>
              <a:t>Ticket </a:t>
            </a:r>
            <a:r>
              <a:rPr lang="de-AT" sz="2400" dirty="0" err="1"/>
              <a:t>Komunikation</a:t>
            </a:r>
            <a:r>
              <a:rPr lang="de-AT" sz="2400" dirty="0"/>
              <a:t> und Eskalationsreihenfolge:</a:t>
            </a:r>
          </a:p>
          <a:p>
            <a:pPr lvl="1"/>
            <a:r>
              <a:rPr lang="de-AT" sz="2000" dirty="0"/>
              <a:t>Standard User </a:t>
            </a:r>
            <a:r>
              <a:rPr lang="de-AT" sz="2000" dirty="0">
                <a:sym typeface="Wingdings" panose="05000000000000000000" pitchFamily="2" charset="2"/>
              </a:rPr>
              <a:t> Key User  Super User</a:t>
            </a:r>
            <a:endParaRPr lang="de-AT" sz="2000" dirty="0"/>
          </a:p>
          <a:p>
            <a:r>
              <a:rPr lang="de-AT" sz="2400" dirty="0"/>
              <a:t>Wenn in </a:t>
            </a:r>
            <a:r>
              <a:rPr lang="de-AT" sz="2400" dirty="0" err="1"/>
              <a:t>Lbase</a:t>
            </a:r>
            <a:r>
              <a:rPr lang="de-AT" sz="2400" dirty="0"/>
              <a:t> Meldungen erscheinen dann:</a:t>
            </a:r>
          </a:p>
          <a:p>
            <a:pPr lvl="1"/>
            <a:r>
              <a:rPr lang="de-AT" sz="2000" dirty="0"/>
              <a:t>Meldung mit Screenshot aufnehmen</a:t>
            </a:r>
          </a:p>
          <a:p>
            <a:pPr lvl="1"/>
            <a:r>
              <a:rPr lang="de-AT" sz="2000" dirty="0"/>
              <a:t>Meldungstext mit klick auf ‘‘Details‘‘ kopieren</a:t>
            </a:r>
          </a:p>
          <a:p>
            <a:pPr lvl="1"/>
            <a:r>
              <a:rPr lang="de-AT" sz="2000" dirty="0"/>
              <a:t>Alles im Ticket einfügen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C0BDE45-FB2D-4F61-87C3-0BA3443D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728"/>
      </p:ext>
    </p:extLst>
  </p:cSld>
  <p:clrMapOvr>
    <a:masterClrMapping/>
  </p:clrMapOvr>
  <p:transition spd="med">
    <p:pull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Wichtige Zusatzinformationen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pPr lvl="1"/>
            <a:r>
              <a:rPr lang="de-AT" sz="2000" dirty="0"/>
              <a:t>In einer Maske Taste ‘‘</a:t>
            </a:r>
            <a:r>
              <a:rPr lang="de-AT" sz="2000" dirty="0">
                <a:solidFill>
                  <a:schemeClr val="accent1"/>
                </a:solidFill>
              </a:rPr>
              <a:t>F1</a:t>
            </a:r>
            <a:r>
              <a:rPr lang="de-AT" sz="2000"/>
              <a:t>‘‘ drücken </a:t>
            </a:r>
            <a:r>
              <a:rPr lang="de-AT" sz="2000" dirty="0"/>
              <a:t>öffnet die </a:t>
            </a:r>
            <a:r>
              <a:rPr lang="de-AT" sz="2000" dirty="0" err="1"/>
              <a:t>Lbase</a:t>
            </a:r>
            <a:r>
              <a:rPr lang="de-AT" sz="2000" dirty="0"/>
              <a:t> Online Hilfe</a:t>
            </a:r>
          </a:p>
          <a:p>
            <a:pPr lvl="1"/>
            <a:r>
              <a:rPr lang="de-AT" sz="2000" dirty="0"/>
              <a:t>Bevor </a:t>
            </a:r>
            <a:r>
              <a:rPr lang="de-AT" sz="2000" dirty="0">
                <a:solidFill>
                  <a:schemeClr val="accent1"/>
                </a:solidFill>
              </a:rPr>
              <a:t>Ticketanlage</a:t>
            </a:r>
            <a:r>
              <a:rPr lang="de-AT" sz="2000" dirty="0"/>
              <a:t> </a:t>
            </a:r>
            <a:r>
              <a:rPr lang="de-AT" sz="2000" dirty="0" err="1"/>
              <a:t>gegebenfalls</a:t>
            </a:r>
            <a:r>
              <a:rPr lang="de-AT" sz="2000" dirty="0"/>
              <a:t> nachschauen ob es zu diesem Thema bereits ein </a:t>
            </a:r>
            <a:r>
              <a:rPr lang="de-AT" sz="2000" dirty="0">
                <a:solidFill>
                  <a:schemeClr val="accent1"/>
                </a:solidFill>
              </a:rPr>
              <a:t>Ticket</a:t>
            </a:r>
            <a:r>
              <a:rPr lang="de-AT" sz="2000" dirty="0"/>
              <a:t> gibt</a:t>
            </a:r>
          </a:p>
          <a:p>
            <a:pPr lvl="1"/>
            <a:endParaRPr lang="de-AT" sz="2000" dirty="0"/>
          </a:p>
          <a:p>
            <a:pPr lvl="1"/>
            <a:endParaRPr lang="de-AT" sz="2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67F0905-64BE-4C3E-93A8-09CA987AC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  <p:pic>
        <p:nvPicPr>
          <p:cNvPr id="10" name="Grafik 9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5DE15F5E-EB7C-43CE-9E40-83395B5ED1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8958" y="6030888"/>
            <a:ext cx="832969" cy="827112"/>
          </a:xfrm>
          <a:prstGeom prst="rect">
            <a:avLst/>
          </a:prstGeom>
        </p:spPr>
      </p:pic>
      <p:sp>
        <p:nvSpPr>
          <p:cNvPr id="11" name="Sprechblase: rechteckig mit abgerundeten Ecken 10">
            <a:extLst>
              <a:ext uri="{FF2B5EF4-FFF2-40B4-BE49-F238E27FC236}">
                <a16:creationId xmlns:a16="http://schemas.microsoft.com/office/drawing/2014/main" id="{B67277BB-33D5-4D30-9AA8-D3ECEB321E5D}"/>
              </a:ext>
            </a:extLst>
          </p:cNvPr>
          <p:cNvSpPr/>
          <p:nvPr/>
        </p:nvSpPr>
        <p:spPr>
          <a:xfrm>
            <a:off x="1101443" y="4164554"/>
            <a:ext cx="2798064" cy="1466412"/>
          </a:xfrm>
          <a:prstGeom prst="wedgeRoundRectCallout">
            <a:avLst>
              <a:gd name="adj1" fmla="val -72467"/>
              <a:gd name="adj2" fmla="val 108644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Merke</a:t>
            </a:r>
          </a:p>
          <a:p>
            <a:pPr algn="ctr"/>
            <a:r>
              <a:rPr lang="de-AT" dirty="0">
                <a:solidFill>
                  <a:schemeClr val="tx1"/>
                </a:solidFill>
              </a:rPr>
              <a:t>Die Key User eures </a:t>
            </a:r>
            <a:r>
              <a:rPr lang="de-AT" dirty="0" err="1">
                <a:solidFill>
                  <a:schemeClr val="tx1"/>
                </a:solidFill>
              </a:rPr>
              <a:t>AB‘s</a:t>
            </a:r>
            <a:r>
              <a:rPr lang="de-AT" dirty="0">
                <a:solidFill>
                  <a:schemeClr val="tx1"/>
                </a:solidFill>
              </a:rPr>
              <a:t> sind eure ersten Ansprechpartner bei Problemen mit </a:t>
            </a:r>
            <a:r>
              <a:rPr lang="de-AT" dirty="0" err="1">
                <a:solidFill>
                  <a:schemeClr val="tx1"/>
                </a:solidFill>
              </a:rPr>
              <a:t>Lbase</a:t>
            </a:r>
            <a:endParaRPr lang="de-A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883303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B5967-047D-423A-BA1F-9E2C50735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de-AT" dirty="0"/>
              <a:t>Super User TMS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71C23-DD2A-428F-8FD7-B002593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8" y="2457026"/>
            <a:ext cx="6467867" cy="3450613"/>
          </a:xfrm>
        </p:spPr>
        <p:txBody>
          <a:bodyPr anchor="ctr">
            <a:normAutofit fontScale="92500" lnSpcReduction="20000"/>
          </a:bodyPr>
          <a:lstStyle/>
          <a:p>
            <a:r>
              <a:rPr lang="de-AT" sz="2400" dirty="0"/>
              <a:t>Astrid Baumgartner</a:t>
            </a:r>
          </a:p>
          <a:p>
            <a:endParaRPr lang="de-AT" sz="2400" dirty="0"/>
          </a:p>
          <a:p>
            <a:endParaRPr lang="de-AT" sz="2400" dirty="0"/>
          </a:p>
          <a:p>
            <a:endParaRPr lang="de-AT" sz="2400" dirty="0"/>
          </a:p>
          <a:p>
            <a:r>
              <a:rPr lang="de-AT" sz="2400" dirty="0"/>
              <a:t>Armin Kuen</a:t>
            </a:r>
          </a:p>
          <a:p>
            <a:endParaRPr lang="de-AT" sz="2400" dirty="0"/>
          </a:p>
          <a:p>
            <a:endParaRPr lang="de-AT" sz="2400" dirty="0"/>
          </a:p>
          <a:p>
            <a:endParaRPr lang="de-AT" sz="2400" dirty="0"/>
          </a:p>
          <a:p>
            <a:r>
              <a:rPr lang="de-AT" sz="2400" dirty="0"/>
              <a:t>Steffen Schönfeld</a:t>
            </a:r>
          </a:p>
          <a:p>
            <a:endParaRPr lang="de-AT" sz="2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8B848B29-561C-4ABB-A9A5-785CE0471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9223852" y="2990993"/>
            <a:ext cx="1523268" cy="876011"/>
          </a:xfrm>
          <a:prstGeom prst="rect">
            <a:avLst/>
          </a:prstGeom>
        </p:spPr>
      </p:pic>
      <p:pic>
        <p:nvPicPr>
          <p:cNvPr id="5" name="Grafik 4" descr="Ein Bild, das Foto, darstellend, Frau, Paar enthält.&#10;&#10;Automatisch generierte Beschreibung">
            <a:extLst>
              <a:ext uri="{FF2B5EF4-FFF2-40B4-BE49-F238E27FC236}">
                <a16:creationId xmlns:a16="http://schemas.microsoft.com/office/drawing/2014/main" id="{FC261CA5-244F-499B-8AD8-461E57657B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49" y="1814088"/>
            <a:ext cx="952500" cy="1285875"/>
          </a:xfrm>
          <a:prstGeom prst="rect">
            <a:avLst/>
          </a:prstGeom>
        </p:spPr>
      </p:pic>
      <p:pic>
        <p:nvPicPr>
          <p:cNvPr id="7" name="Grafik 6" descr="Ein Bild, das draußen, Person, Mann, lächelnd enthält.&#10;&#10;Automatisch generierte Beschreibung">
            <a:extLst>
              <a:ext uri="{FF2B5EF4-FFF2-40B4-BE49-F238E27FC236}">
                <a16:creationId xmlns:a16="http://schemas.microsoft.com/office/drawing/2014/main" id="{EE415E5F-EB42-4FDD-BFAD-37DCB60CE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48" y="3263248"/>
            <a:ext cx="932897" cy="1275018"/>
          </a:xfrm>
          <a:prstGeom prst="rect">
            <a:avLst/>
          </a:prstGeom>
        </p:spPr>
      </p:pic>
      <p:pic>
        <p:nvPicPr>
          <p:cNvPr id="10" name="Grafik 9" descr="Ein Bild, das Mann, drinnen, Person, Foto enthält.&#10;&#10;Automatisch generierte Beschreibung">
            <a:extLst>
              <a:ext uri="{FF2B5EF4-FFF2-40B4-BE49-F238E27FC236}">
                <a16:creationId xmlns:a16="http://schemas.microsoft.com/office/drawing/2014/main" id="{18C5AF56-5B31-48FB-AAD0-8DA69FDE95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48" y="4706979"/>
            <a:ext cx="932897" cy="127501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5F74F90-C34E-4FBC-9124-1CDD2C27F4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84752"/>
      </p:ext>
    </p:extLst>
  </p:cSld>
  <p:clrMapOvr>
    <a:masterClrMapping/>
  </p:clrMapOvr>
  <p:transition spd="med">
    <p:pull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8">
            <a:extLst>
              <a:ext uri="{FF2B5EF4-FFF2-40B4-BE49-F238E27FC236}">
                <a16:creationId xmlns:a16="http://schemas.microsoft.com/office/drawing/2014/main" id="{7905BA41-EE6E-4F80-8636-447F22DD7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A4F3BF0-EF79-4A94-A33F-21D53F0E1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8465" y="3298722"/>
            <a:ext cx="8495070" cy="17844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Danke</a:t>
            </a: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für</a:t>
            </a: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die </a:t>
            </a:r>
            <a:r>
              <a:rPr lang="de-AT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Aufmerksamkeit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D7549B2-EE05-4558-8C64-AC46755F2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25914" y="889251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76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Bildplatzhalter 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DEEA66F3-37E3-499E-9B27-D3419A3042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-108"/>
          <a:stretch/>
        </p:blipFill>
        <p:spPr>
          <a:xfrm>
            <a:off x="5331619" y="1521332"/>
            <a:ext cx="1523268" cy="87601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5C6F567-E602-428E-86DF-C2B2AD14B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880" y="5630966"/>
            <a:ext cx="2103120" cy="12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38405"/>
      </p:ext>
    </p:extLst>
  </p:cSld>
  <p:clrMapOvr>
    <a:masterClrMapping/>
  </p:clrMapOvr>
  <p:transition spd="med">
    <p:pull dir="u"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508</Words>
  <Application>Microsoft Office PowerPoint</Application>
  <PresentationFormat>Breitbild</PresentationFormat>
  <Paragraphs>121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</vt:lpstr>
      <vt:lpstr>Willkommen zum Lbase Onboarding</vt:lpstr>
      <vt:lpstr>Themen</vt:lpstr>
      <vt:lpstr>Was ist Lbase ?</vt:lpstr>
      <vt:lpstr>Verschiedene Clients</vt:lpstr>
      <vt:lpstr>Datenbanken</vt:lpstr>
      <vt:lpstr>Login</vt:lpstr>
      <vt:lpstr>Maskenprinzip</vt:lpstr>
      <vt:lpstr>Erklärung Auswahlmasken</vt:lpstr>
      <vt:lpstr>PowerPoint-Präsentation</vt:lpstr>
      <vt:lpstr>Erklärung Übersichtsmasken</vt:lpstr>
      <vt:lpstr>PowerPoint-Präsentation</vt:lpstr>
      <vt:lpstr>Erklärung Objektmasken</vt:lpstr>
      <vt:lpstr>Exportieren von Daten</vt:lpstr>
      <vt:lpstr>Erklärung Sendungen</vt:lpstr>
      <vt:lpstr>PowerPoint-Präsentation</vt:lpstr>
      <vt:lpstr>Erklärung Fahrten</vt:lpstr>
      <vt:lpstr>PowerPoint-Präsentation</vt:lpstr>
      <vt:lpstr>Zeitenprinzip</vt:lpstr>
      <vt:lpstr>Tickets bei Lbase-Problemen</vt:lpstr>
      <vt:lpstr>Wichtige Zusatzinformationen</vt:lpstr>
      <vt:lpstr>Super User TMS</vt:lpstr>
      <vt:lpstr>Danke für die Aufmerksamkeit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Berger Logistik GmbH</dc:title>
  <dc:creator>Steffen Schoenfeld (s.schoenfeld@berger-logistik.com)</dc:creator>
  <cp:lastModifiedBy>Steffen Schoenfeld (s.schoenfeld@berger-logistik.com)</cp:lastModifiedBy>
  <cp:revision>65</cp:revision>
  <dcterms:created xsi:type="dcterms:W3CDTF">2020-02-05T09:36:07Z</dcterms:created>
  <dcterms:modified xsi:type="dcterms:W3CDTF">2020-03-16T12:37:45Z</dcterms:modified>
</cp:coreProperties>
</file>